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2"/>
  </p:notesMasterIdLst>
  <p:sldIdLst>
    <p:sldId id="294" r:id="rId3"/>
    <p:sldId id="638" r:id="rId4"/>
    <p:sldId id="637" r:id="rId5"/>
    <p:sldId id="295" r:id="rId6"/>
    <p:sldId id="641" r:id="rId7"/>
    <p:sldId id="642" r:id="rId8"/>
    <p:sldId id="664" r:id="rId9"/>
    <p:sldId id="660" r:id="rId10"/>
    <p:sldId id="661" r:id="rId11"/>
    <p:sldId id="445" r:id="rId12"/>
    <p:sldId id="584" r:id="rId13"/>
    <p:sldId id="659" r:id="rId14"/>
    <p:sldId id="600" r:id="rId15"/>
    <p:sldId id="678" r:id="rId16"/>
    <p:sldId id="677" r:id="rId17"/>
    <p:sldId id="602" r:id="rId18"/>
    <p:sldId id="670" r:id="rId19"/>
    <p:sldId id="671" r:id="rId20"/>
    <p:sldId id="672" r:id="rId21"/>
    <p:sldId id="674" r:id="rId22"/>
    <p:sldId id="676" r:id="rId23"/>
    <p:sldId id="675" r:id="rId24"/>
    <p:sldId id="585" r:id="rId25"/>
    <p:sldId id="620" r:id="rId26"/>
    <p:sldId id="621" r:id="rId27"/>
    <p:sldId id="692" r:id="rId28"/>
    <p:sldId id="629" r:id="rId29"/>
    <p:sldId id="632" r:id="rId30"/>
    <p:sldId id="698" r:id="rId31"/>
    <p:sldId id="679" r:id="rId32"/>
    <p:sldId id="694" r:id="rId33"/>
    <p:sldId id="707" r:id="rId34"/>
    <p:sldId id="586" r:id="rId35"/>
    <p:sldId id="627" r:id="rId36"/>
    <p:sldId id="628" r:id="rId37"/>
    <p:sldId id="700" r:id="rId38"/>
    <p:sldId id="702" r:id="rId39"/>
    <p:sldId id="703" r:id="rId40"/>
    <p:sldId id="704" r:id="rId41"/>
    <p:sldId id="701" r:id="rId42"/>
    <p:sldId id="706" r:id="rId43"/>
    <p:sldId id="587" r:id="rId44"/>
    <p:sldId id="705" r:id="rId45"/>
    <p:sldId id="588" r:id="rId46"/>
    <p:sldId id="710" r:id="rId47"/>
    <p:sldId id="688" r:id="rId48"/>
    <p:sldId id="713" r:id="rId49"/>
    <p:sldId id="655" r:id="rId50"/>
    <p:sldId id="712" r:id="rId5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26" clrIdx="0"/>
  <p:cmAuthor id="1" name="Microsoft Office ユーザー" initials="Office" lastIdx="3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C404"/>
    <a:srgbClr val="595959"/>
    <a:srgbClr val="0000FF"/>
    <a:srgbClr val="82878C"/>
    <a:srgbClr val="F2F2F2"/>
    <a:srgbClr val="E4E4EC"/>
    <a:srgbClr val="DEDEDE"/>
    <a:srgbClr val="FAFAFC"/>
    <a:srgbClr val="54545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82" autoAdjust="0"/>
    <p:restoredTop sz="82655" autoAdjust="0"/>
  </p:normalViewPr>
  <p:slideViewPr>
    <p:cSldViewPr snapToGrid="0">
      <p:cViewPr>
        <p:scale>
          <a:sx n="83" d="100"/>
          <a:sy n="83" d="100"/>
        </p:scale>
        <p:origin x="2264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commentAuthors" Target="commentAuthors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31T11:50:21.861" idx="13">
    <p:pos x="260" y="780"/>
    <p:text>イメージは、シェフ大泉のメニュー。
ドン！とアニメーションしたい。
フォントをいじれないか？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2-04T14:26:54.077" idx="20">
    <p:pos x="135" y="482"/>
    <p:text>背景をなんとかできないか？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05T13:26:46.700" idx="2">
    <p:pos x="732" y="98"/>
    <p:text>文言見直し重点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2018/2/7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smtClean="0">
                <a:latin typeface="+mn-ea"/>
                <a:ea typeface="+mn-ea"/>
                <a:cs typeface="HGPｺﾞｼｯｸE"/>
              </a:rPr>
              <a:t>プロダクトオーナー祭り</a:t>
            </a:r>
            <a:r>
              <a:rPr lang="en-US" altLang="ja-JP" sz="1200" b="1" smtClean="0">
                <a:latin typeface="+mn-ea"/>
                <a:ea typeface="+mn-ea"/>
                <a:cs typeface="HGPｺﾞｼｯｸE"/>
              </a:rPr>
              <a:t>2018 </a:t>
            </a:r>
            <a:r>
              <a:rPr lang="ja-JP" altLang="en-US" sz="1200" b="1" smtClean="0">
                <a:latin typeface="+mn-ea"/>
                <a:ea typeface="+mn-ea"/>
                <a:cs typeface="HGPｺﾞｼｯｸE"/>
              </a:rPr>
              <a:t>～世界を創るのは俺たちだ！～</a:t>
            </a:r>
            <a:r>
              <a:rPr kumimoji="1" lang="en-US" altLang="ja-JP" sz="1200" smtClean="0">
                <a:latin typeface="+mn-ea"/>
                <a:ea typeface="+mn-ea"/>
                <a:cs typeface="HGPｺﾞｼｯｸE"/>
              </a:rPr>
              <a:t/>
            </a:r>
            <a:br>
              <a:rPr kumimoji="1" lang="en-US" altLang="ja-JP" sz="1200" smtClean="0">
                <a:latin typeface="+mn-ea"/>
                <a:ea typeface="+mn-ea"/>
                <a:cs typeface="HGPｺﾞｼｯｸE"/>
              </a:rPr>
            </a:br>
            <a:r>
              <a:rPr kumimoji="1" lang="en-US" altLang="ja-JP" sz="1200" smtClean="0">
                <a:latin typeface="+mn-ea"/>
                <a:ea typeface="+mn-ea"/>
                <a:cs typeface="HGPｺﾞｼｯｸE"/>
              </a:rPr>
              <a:t>https://postudy.doorkeeper.jp/events/64846</a:t>
            </a:r>
            <a:endParaRPr kumimoji="1" lang="ja-JP" altLang="en-US" sz="1200" dirty="0">
              <a:latin typeface="+mn-ea"/>
              <a:ea typeface="+mn-ea"/>
              <a:cs typeface="HGPｺﾞｼｯｸE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楽天在籍時、楽天技術研究所（</a:t>
            </a:r>
            <a:r>
              <a:rPr lang="en-US" altLang="ja-JP" dirty="0" smtClean="0"/>
              <a:t>RIT</a:t>
            </a:r>
            <a:r>
              <a:rPr lang="ja-JP" altLang="en-US" dirty="0" smtClean="0"/>
              <a:t>）所長の森　正弥さんから教わった判断基準です。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プロダクトの設計、およびプロダクトバックログを作るための手法である、「プロダクトディスカバリー」の考え方を応用しました。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⭐️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としては、これを最初にやっておくと、その後の行動が楽になります。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課題が明確になったことで、</a:t>
            </a:r>
            <a:r>
              <a:rPr kumimoji="1" lang="en-US" altLang="ja-JP" dirty="0" smtClean="0"/>
              <a:t>SET</a:t>
            </a:r>
            <a:r>
              <a:rPr kumimoji="1" lang="ja-JP" altLang="en-US" dirty="0" smtClean="0"/>
              <a:t>の需要が高まり、結果として採用も強化しなければならなくなりました。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>
                <a:solidFill>
                  <a:schemeClr val="tx2"/>
                </a:solidFill>
              </a:rPr>
              <a:t>「ミッション」という言葉は、「プロダクト企画」・「ソフトウェア開発プロジェクト」と置き換えていただいても問題ありません。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>
                <a:latin typeface="HGGothicE" charset="-128"/>
                <a:ea typeface="HGGothicE" charset="-128"/>
                <a:cs typeface="HGGothicE" charset="-128"/>
              </a:rPr>
              <a:t>自動テストを活用して、プロダクトの仕様・設計を高速に学習してみましょう。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今後のプロセス改善のための布石として活用することもできます。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3-6</a:t>
            </a:r>
            <a:r>
              <a:rPr kumimoji="1" lang="ja-JP" altLang="en-US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ヶ月先まで、マイルストーンを作ることができた。</a:t>
            </a:r>
            <a:endParaRPr kumimoji="1" lang="ja-JP" altLang="en-US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32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新入社員が変革をリードしていくことになるため、特に心理面の環境づくりが必要と考えた。</a:t>
            </a:r>
            <a:r>
              <a:rPr kumimoji="1" lang="en-US" altLang="ja-JP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kumimoji="1" lang="en-US" altLang="ja-JP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対象：マネジメント層・デベロッパー・</a:t>
            </a:r>
            <a:r>
              <a:rPr kumimoji="1" lang="en-US" altLang="ja-JP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endParaRPr kumimoji="1" lang="ja-JP" altLang="en-US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短期間かつ定期的に、成果物を出す。</a:t>
            </a:r>
          </a:p>
          <a:p>
            <a:r>
              <a:rPr lang="ja-JP" altLang="en-US" sz="1200" b="0" i="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そのフィードバックを持って、ゴールと施策を再確認しつつ前進していく。</a:t>
            </a: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767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20476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43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0060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6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5315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15572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8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dirty="0" smtClean="0">
                <a:latin typeface="+mn-ea"/>
                <a:ea typeface="+mn-ea"/>
              </a:rPr>
              <a:t>・特に</a:t>
            </a:r>
            <a:r>
              <a:rPr lang="en-US" altLang="ja-JP" sz="1200" b="0" dirty="0" smtClean="0">
                <a:latin typeface="+mn-ea"/>
                <a:ea typeface="+mn-ea"/>
              </a:rPr>
              <a:t>Google</a:t>
            </a:r>
            <a:r>
              <a:rPr lang="ja-JP" altLang="en-US" sz="1200" b="0" dirty="0" smtClean="0">
                <a:latin typeface="+mn-ea"/>
                <a:ea typeface="+mn-ea"/>
              </a:rPr>
              <a:t>における役職の呼称。</a:t>
            </a:r>
            <a:endParaRPr lang="en-US" altLang="ja-JP" sz="1200" b="0" dirty="0" smtClean="0">
              <a:latin typeface="+mn-ea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dirty="0" smtClean="0">
                <a:latin typeface="+mn-ea"/>
                <a:ea typeface="+mn-ea"/>
              </a:rPr>
              <a:t>　・</a:t>
            </a:r>
            <a:r>
              <a:rPr lang="en-US" altLang="ja-JP" sz="1200" b="0" dirty="0" smtClean="0">
                <a:latin typeface="+mn-ea"/>
                <a:ea typeface="+mn-ea"/>
              </a:rPr>
              <a:t>”Software Development Engineer in Test” (SDET) </a:t>
            </a:r>
            <a:r>
              <a:rPr lang="ja-JP" altLang="en-US" sz="1200" b="0" dirty="0" smtClean="0">
                <a:latin typeface="+mn-ea"/>
                <a:ea typeface="+mn-ea"/>
              </a:rPr>
              <a:t>と意味は同じ。（</a:t>
            </a:r>
            <a:r>
              <a:rPr lang="en-US" altLang="ja-JP" sz="1200" b="0" dirty="0" smtClean="0">
                <a:latin typeface="+mn-ea"/>
                <a:ea typeface="+mn-ea"/>
              </a:rPr>
              <a:t>Microsoft</a:t>
            </a:r>
            <a:r>
              <a:rPr lang="ja-JP" altLang="en-US" sz="1200" b="0" dirty="0" smtClean="0">
                <a:latin typeface="+mn-ea"/>
                <a:ea typeface="+mn-ea"/>
              </a:rPr>
              <a:t>・</a:t>
            </a:r>
            <a:r>
              <a:rPr lang="en-US" altLang="ja-JP" sz="1200" b="0" dirty="0" smtClean="0">
                <a:latin typeface="+mn-ea"/>
                <a:ea typeface="+mn-ea"/>
              </a:rPr>
              <a:t>Amazon</a:t>
            </a:r>
            <a:r>
              <a:rPr lang="ja-JP" altLang="en-US" sz="1200" b="0" dirty="0" smtClean="0">
                <a:latin typeface="+mn-ea"/>
                <a:ea typeface="+mn-ea"/>
              </a:rPr>
              <a:t>・</a:t>
            </a:r>
            <a:r>
              <a:rPr lang="en-US" altLang="ja-JP" sz="1200" b="0" dirty="0" smtClean="0">
                <a:latin typeface="+mn-ea"/>
                <a:ea typeface="+mn-ea"/>
              </a:rPr>
              <a:t>Apple</a:t>
            </a:r>
            <a:r>
              <a:rPr lang="ja-JP" altLang="en-US" sz="1200" b="0" dirty="0" smtClean="0">
                <a:latin typeface="+mn-ea"/>
                <a:ea typeface="+mn-ea"/>
              </a:rPr>
              <a:t>）</a:t>
            </a:r>
            <a:endParaRPr lang="en-US" altLang="ja-JP" sz="1200" b="0" dirty="0" smtClean="0">
              <a:latin typeface="+mn-ea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dirty="0" smtClean="0">
                <a:latin typeface="+mn-ea"/>
                <a:ea typeface="+mn-ea"/>
              </a:rPr>
              <a:t>　・日本では、</a:t>
            </a:r>
            <a:r>
              <a:rPr kumimoji="1" lang="en-US" altLang="ja-JP" sz="1200" b="0" dirty="0" err="1" smtClean="0">
                <a:latin typeface="+mn-ea"/>
                <a:ea typeface="+mn-ea"/>
              </a:rPr>
              <a:t>DeNA</a:t>
            </a:r>
            <a:r>
              <a:rPr kumimoji="1" lang="ja-JP" altLang="en-US" sz="1200" b="0" dirty="0" smtClean="0">
                <a:latin typeface="+mn-ea"/>
                <a:ea typeface="+mn-ea"/>
              </a:rPr>
              <a:t>やメルカリなどで採用されている。</a:t>
            </a:r>
            <a:endParaRPr lang="en-US" altLang="ja-JP" sz="1200" b="0" dirty="0" smtClean="0">
              <a:latin typeface="+mn-ea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dirty="0" smtClean="0">
                <a:latin typeface="+mn-ea"/>
                <a:ea typeface="+mn-ea"/>
              </a:rPr>
              <a:t>・後工程で手動テストを行う</a:t>
            </a:r>
            <a:r>
              <a:rPr kumimoji="1" lang="en-US" altLang="ja-JP" sz="1200" b="0" dirty="0" smtClean="0">
                <a:latin typeface="+mn-ea"/>
                <a:ea typeface="+mn-ea"/>
              </a:rPr>
              <a:t>QA</a:t>
            </a:r>
            <a:r>
              <a:rPr kumimoji="1" lang="ja-JP" altLang="en-US" sz="1200" b="0" dirty="0" smtClean="0">
                <a:latin typeface="+mn-ea"/>
                <a:ea typeface="+mn-ea"/>
              </a:rPr>
              <a:t>とは異なり、デベロッパーと一緒に働きながら上述の業務を行うことが特徴。</a:t>
            </a: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>
              <a:solidFill>
                <a:schemeClr val="tx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dirty="0" smtClean="0">
                <a:latin typeface="+mn-ea"/>
                <a:ea typeface="+mn-ea"/>
              </a:rPr>
              <a:t>アジャイルコーチとしてのこれまでの知識・経験を、具体的にどのように活用していったのかを、事例をベースに紹介していきます。</a:t>
            </a:r>
            <a:endParaRPr kumimoji="1" lang="ja-JP" altLang="en-US" sz="120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2018年2月7日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2018/2/7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2018/2/7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2018年2月7日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2018/2/7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2018/2/7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2018/2/7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2018/2/7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-ci.org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www.sonarqube.org/" TargetMode="External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hyperlink" Target="http://modernagile.org/" TargetMode="External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agilemanifesto.org/iso/ja/principle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en.wikipedia.org/wiki/Software_Development_Engineer_in_Tes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An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Agile</a:t>
            </a:r>
            <a:r>
              <a:rPr lang="ja-JP" altLang="en-US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W</a:t>
            </a: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ay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As an SET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  <a:t> At LINE</a:t>
            </a:r>
            <a:br>
              <a:rPr lang="en-US" altLang="ja-JP" sz="8800" b="1" i="1" dirty="0" smtClean="0">
                <a:latin typeface="ヒラギノ角ゴ ProN W6"/>
                <a:ea typeface="ヒラギノ角ゴ ProN W6"/>
                <a:cs typeface="ヒラギノ角ゴ ProN W6"/>
              </a:rPr>
            </a:br>
            <a:endParaRPr kumimoji="1" lang="ja-JP" altLang="en-US" sz="4000" b="1" i="1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2018年2月7日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02</a:t>
            </a:r>
            <a:r>
              <a:rPr lang="ja-JP" altLang="en-US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17</a:t>
            </a:r>
            <a:r>
              <a:rPr lang="ja-JP" altLang="en-US" sz="2800" b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0" y="4406608"/>
            <a:ext cx="91440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4800" dirty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r>
              <a:rPr lang="ja-JP" altLang="en-US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プロダクトオーナーシップ編</a:t>
            </a:r>
            <a:r>
              <a:rPr lang="en-US" altLang="ja-JP" sz="4800" dirty="0" smtClean="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</a:rPr>
              <a:t>~</a:t>
            </a:r>
            <a:endParaRPr lang="ja-JP" altLang="en-US" sz="4800" dirty="0">
              <a:solidFill>
                <a:srgbClr val="FFFF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アジェンダ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712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最初に注目</a:t>
            </a:r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した課題</a:t>
            </a:r>
            <a:endParaRPr kumimoji="1" lang="ja-JP" altLang="en-US" sz="4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関係者間の</a:t>
            </a:r>
            <a:r>
              <a:rPr lang="en-US" altLang="ja-JP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に対する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責務</a:t>
            </a:r>
            <a:r>
              <a:rPr lang="ja-JP" altLang="en-US" sz="4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・課題</a:t>
            </a:r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認識のズレと混乱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言語化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None/>
            </a:pPr>
            <a:r>
              <a:rPr lang="en-US" altLang="ja-JP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課題を整理し施策実施を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リードする人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482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現状把握・課題発見・言語化による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共通認識づくり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を解決する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ための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施策および目標案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の策定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上記の役員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マネージャー陣への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提案と合意形成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上記の繰り返しによる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定期的な見直し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判断基準：ビジネスの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プロダクトディスカバリー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仮説設定と検証の繰り返しによる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発見と調整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48895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ペルソナ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48895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ユーザーインタビュー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488950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MVP</a:t>
            </a:r>
          </a:p>
          <a:p>
            <a:pPr marL="1468438" indent="488950">
              <a:buFont typeface="Arial" charset="0"/>
              <a:buChar char="•"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</a:p>
        </p:txBody>
      </p:sp>
    </p:spTree>
    <p:extLst>
      <p:ext uri="{BB962C8B-B14F-4D97-AF65-F5344CB8AC3E}">
        <p14:creationId xmlns:p14="http://schemas.microsoft.com/office/powerpoint/2010/main" val="40642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現状把握・課題発見・言語化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テスト対象システムの解析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報告の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分析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27113" lvl="1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関係者からの情報収集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812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テスト対象システムの解析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と静的コード解析ツールによる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下記の明確化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いま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をどこまで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テストできているか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81025" lvl="1" indent="-214313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技術的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負債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はどのくらいあるか？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35242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改善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すべき箇所とその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優先度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864349"/>
            <a:ext cx="1386130" cy="1386130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9" y="4864479"/>
            <a:ext cx="4851001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障害報告の分析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障害報告はヒントの山！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障害が多発している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障害の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原因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障害による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利益へのインパクト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r>
              <a:rPr lang="en-US" altLang="ja-JP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を減らせる方法は？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)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関係者からの情報収集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困っていること＝施策の候補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マネージャー・主要エンジニアと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直接対話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現状と課題を聞き出す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世界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各拠点の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を繋ぐ</a:t>
            </a:r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グループ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へ参加し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広く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全社的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なテストの現状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と課題を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聞き出す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上記グループへ施策案を投稿し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施策案を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ブラッシュアップする</a:t>
            </a:r>
            <a:endParaRPr lang="ja-JP" altLang="en-US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852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裏テーマ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では実際に</a:t>
            </a:r>
            <a:endParaRPr lang="en-US" altLang="ja-JP" sz="6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どのような取組を</a:t>
            </a:r>
            <a:r>
              <a:rPr lang="en-US" altLang="ja-JP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行っているか？</a:t>
            </a:r>
            <a:endParaRPr lang="en-US" altLang="ja-JP" sz="6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 descr="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88" y="2285781"/>
            <a:ext cx="1143000" cy="1143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35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施策・目標案の策定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施策の対象プロダクトを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44C404"/>
                </a:solidFill>
              </a:rPr>
              <a:t>障害頻度と金銭的被害の大きさ</a:t>
            </a:r>
            <a:r>
              <a:rPr lang="ja-JP" altLang="en-US" sz="2800" dirty="0" smtClean="0">
                <a:solidFill>
                  <a:srgbClr val="7F7F7F"/>
                </a:solidFill>
              </a:rPr>
              <a:t>をもとに決定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endParaRPr lang="en-US" altLang="ja-JP" sz="2800" dirty="0" smtClean="0">
              <a:solidFill>
                <a:srgbClr val="7F7F7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障害</a:t>
            </a:r>
            <a:r>
              <a:rPr lang="ja-JP" altLang="en-US" sz="2800" dirty="0">
                <a:solidFill>
                  <a:srgbClr val="7F7F7F"/>
                </a:solidFill>
              </a:rPr>
              <a:t>検知速度</a:t>
            </a:r>
            <a:r>
              <a:rPr lang="ja-JP" altLang="en-US" sz="2800" dirty="0" smtClean="0">
                <a:solidFill>
                  <a:srgbClr val="7F7F7F"/>
                </a:solidFill>
              </a:rPr>
              <a:t>の向上</a:t>
            </a:r>
            <a:r>
              <a:rPr lang="ja-JP" altLang="en-US" sz="2800" dirty="0">
                <a:solidFill>
                  <a:srgbClr val="7F7F7F"/>
                </a:solidFill>
              </a:rPr>
              <a:t>と</a:t>
            </a:r>
            <a:r>
              <a:rPr lang="en-US" altLang="ja-JP" sz="2800" dirty="0">
                <a:solidFill>
                  <a:srgbClr val="7F7F7F"/>
                </a:solidFill>
              </a:rPr>
              <a:t>MTTR</a:t>
            </a:r>
            <a:r>
              <a:rPr lang="ja-JP" altLang="en-US" sz="2800" dirty="0">
                <a:solidFill>
                  <a:srgbClr val="7F7F7F"/>
                </a:solidFill>
              </a:rPr>
              <a:t>の</a:t>
            </a:r>
            <a:r>
              <a:rPr lang="ja-JP" altLang="en-US" sz="2800" dirty="0" smtClean="0">
                <a:solidFill>
                  <a:srgbClr val="7F7F7F"/>
                </a:solidFill>
              </a:rPr>
              <a:t>短縮の実現</a:t>
            </a:r>
            <a:endParaRPr lang="en-US" altLang="ja-JP" sz="2800" dirty="0" smtClean="0">
              <a:solidFill>
                <a:srgbClr val="7F7F7F"/>
              </a:solidFill>
            </a:endParaRPr>
          </a:p>
          <a:p>
            <a:pPr marL="1028687" lvl="1" indent="-514350"/>
            <a:r>
              <a:rPr lang="ja-JP" altLang="en-US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自動化の導入・強化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028687" lvl="1" indent="-514350"/>
            <a:r>
              <a:rPr lang="en-US" altLang="ja-JP" sz="2800" dirty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とデベロッパーとの連携強化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ja-JP" altLang="en-US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>
                <a:solidFill>
                  <a:srgbClr val="7F7F7F"/>
                </a:solidFill>
              </a:rPr>
              <a:t>デベロッパーが</a:t>
            </a:r>
            <a:r>
              <a:rPr lang="ja-JP" altLang="en-US" sz="2800" dirty="0" smtClean="0">
                <a:solidFill>
                  <a:srgbClr val="44C404"/>
                </a:solidFill>
              </a:rPr>
              <a:t>自律的かつ適切</a:t>
            </a:r>
            <a:r>
              <a:rPr lang="ja-JP" altLang="en-US" sz="2800" dirty="0" smtClean="0">
                <a:solidFill>
                  <a:srgbClr val="7F7F7F"/>
                </a:solidFill>
              </a:rPr>
              <a:t>に</a:t>
            </a:r>
            <a:r>
              <a:rPr lang="en-US" altLang="ja-JP" sz="2800" dirty="0" smtClean="0">
                <a:solidFill>
                  <a:srgbClr val="7F7F7F"/>
                </a:solidFill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</a:rPr>
            </a:br>
            <a:r>
              <a:rPr lang="ja-JP" altLang="en-US" sz="2800" dirty="0" smtClean="0">
                <a:solidFill>
                  <a:srgbClr val="7F7F7F"/>
                </a:solidFill>
              </a:rPr>
              <a:t>テストスクリプト</a:t>
            </a:r>
            <a:r>
              <a:rPr lang="ja-JP" altLang="en-US" sz="2800" dirty="0">
                <a:solidFill>
                  <a:srgbClr val="7F7F7F"/>
                </a:solidFill>
              </a:rPr>
              <a:t>を</a:t>
            </a:r>
            <a:r>
              <a:rPr lang="ja-JP" altLang="en-US" sz="2800" dirty="0" smtClean="0">
                <a:solidFill>
                  <a:srgbClr val="7F7F7F"/>
                </a:solidFill>
              </a:rPr>
              <a:t>書ける土壌づくり</a:t>
            </a:r>
            <a:endParaRPr lang="ja-JP" altLang="en-US" sz="28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課題の</a:t>
            </a:r>
            <a:r>
              <a:rPr lang="ja-JP" altLang="en-US" sz="2800" dirty="0" smtClean="0">
                <a:solidFill>
                  <a:srgbClr val="44C404"/>
                </a:solidFill>
              </a:rPr>
              <a:t>発見と言語化</a:t>
            </a:r>
            <a:endParaRPr lang="en-US" altLang="ja-JP" sz="2800" dirty="0" smtClean="0">
              <a:solidFill>
                <a:srgbClr val="44C404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ja-JP" alt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ビジネス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</a:rPr>
              <a:t>KPI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</a:rPr>
              <a:t>にもとづく</a:t>
            </a:r>
            <a:r>
              <a:rPr lang="ja-JP" altLang="en-US" sz="2800" dirty="0" smtClean="0">
                <a:solidFill>
                  <a:srgbClr val="44C404"/>
                </a:solidFill>
              </a:rPr>
              <a:t>共通認識の構築</a:t>
            </a:r>
            <a:endParaRPr lang="en-US" altLang="ja-JP" sz="2800" dirty="0" smtClean="0">
              <a:solidFill>
                <a:srgbClr val="44C404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7148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関係者との共有</a:t>
            </a:r>
            <a:endParaRPr lang="en-US" altLang="ja-JP" sz="28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ゴールと施策の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定期的</a:t>
            </a:r>
            <a:r>
              <a:rPr lang="ja-JP" altLang="en-US" sz="28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な見直し</a:t>
            </a:r>
          </a:p>
        </p:txBody>
      </p:sp>
    </p:spTree>
    <p:extLst>
      <p:ext uri="{BB962C8B-B14F-4D97-AF65-F5344CB8AC3E}">
        <p14:creationId xmlns:p14="http://schemas.microsoft.com/office/powerpoint/2010/main" val="1817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 提案と合意形成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半年間のマイルストーンを設定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し合意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次・四半期単位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でふりかえりを行い、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継続的に改善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を行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いながら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施策を遂行</a:t>
            </a:r>
            <a:endParaRPr lang="ja-JP" altLang="en-US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738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5935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indent="-1574" algn="ctr"/>
            <a:r>
              <a:rPr lang="ja-JP" altLang="en-US" sz="4000" dirty="0" smtClean="0">
                <a:solidFill>
                  <a:schemeClr val="tx1"/>
                </a:solidFill>
              </a:rPr>
              <a:t>何を為すべきかは分かった</a:t>
            </a:r>
            <a:endParaRPr lang="en-US" altLang="ja-JP" sz="4000" dirty="0" smtClean="0">
              <a:solidFill>
                <a:schemeClr val="tx1"/>
              </a:solidFill>
            </a:endParaRPr>
          </a:p>
          <a:p>
            <a:pPr indent="-1574" algn="ctr"/>
            <a:r>
              <a:rPr lang="ja-JP" altLang="en-US" sz="4000" dirty="0" smtClean="0">
                <a:solidFill>
                  <a:schemeClr val="tx1"/>
                </a:solidFill>
              </a:rPr>
              <a:t>（</a:t>
            </a:r>
            <a:r>
              <a:rPr lang="en-US" altLang="ja-JP" sz="4000" dirty="0">
                <a:solidFill>
                  <a:schemeClr val="tx1"/>
                </a:solidFill>
              </a:rPr>
              <a:t>Why &amp; What</a:t>
            </a:r>
            <a:r>
              <a:rPr lang="ja-JP" altLang="en-US" sz="4000" dirty="0">
                <a:solidFill>
                  <a:schemeClr val="tx1"/>
                </a:solidFill>
              </a:rPr>
              <a:t>）</a:t>
            </a:r>
            <a:endParaRPr lang="en-US" altLang="ja-JP" sz="4000" dirty="0" smtClean="0">
              <a:solidFill>
                <a:schemeClr val="tx1"/>
              </a:solidFill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574" algn="ctr"/>
            <a:r>
              <a:rPr lang="ja-JP" altLang="en-US" sz="4000" dirty="0" smtClean="0">
                <a:solidFill>
                  <a:srgbClr val="FF0000"/>
                </a:solidFill>
              </a:rPr>
              <a:t>どう解決</a:t>
            </a:r>
            <a:r>
              <a:rPr lang="ja-JP" altLang="en-US" sz="4000" dirty="0">
                <a:solidFill>
                  <a:srgbClr val="FF0000"/>
                </a:solidFill>
              </a:rPr>
              <a:t>す</a:t>
            </a:r>
            <a:r>
              <a:rPr lang="ja-JP" altLang="en-US" sz="4000" dirty="0" smtClean="0">
                <a:solidFill>
                  <a:srgbClr val="FF0000"/>
                </a:solidFill>
              </a:rPr>
              <a:t>べきか</a:t>
            </a:r>
            <a:r>
              <a:rPr lang="ja-JP" altLang="en-US" sz="4000" dirty="0">
                <a:solidFill>
                  <a:srgbClr val="FF0000"/>
                </a:solidFill>
              </a:rPr>
              <a:t>が</a:t>
            </a:r>
            <a:r>
              <a:rPr lang="ja-JP" altLang="en-US" sz="4000" dirty="0" smtClean="0">
                <a:solidFill>
                  <a:srgbClr val="FF0000"/>
                </a:solidFill>
              </a:rPr>
              <a:t>分からない！</a:t>
            </a:r>
            <a:endParaRPr lang="en-US" altLang="ja-JP" sz="4000" dirty="0" smtClean="0">
              <a:solidFill>
                <a:srgbClr val="FF0000"/>
              </a:solidFill>
            </a:endParaRPr>
          </a:p>
          <a:p>
            <a:pPr indent="-1574" algn="ctr"/>
            <a:r>
              <a:rPr lang="ja-JP" altLang="en-US" sz="4000" dirty="0" smtClean="0">
                <a:solidFill>
                  <a:srgbClr val="FF0000"/>
                </a:solidFill>
              </a:rPr>
              <a:t>（</a:t>
            </a:r>
            <a:r>
              <a:rPr lang="en-US" altLang="ja-JP" sz="4000" dirty="0">
                <a:solidFill>
                  <a:srgbClr val="FF0000"/>
                </a:solidFill>
              </a:rPr>
              <a:t>How</a:t>
            </a:r>
            <a:r>
              <a:rPr lang="ja-JP" altLang="en-US" sz="4000" dirty="0">
                <a:solidFill>
                  <a:srgbClr val="FF0000"/>
                </a:solidFill>
              </a:rPr>
              <a:t>）</a:t>
            </a:r>
            <a:endParaRPr lang="en-US" altLang="ja-JP" sz="4000" dirty="0" smtClean="0">
              <a:solidFill>
                <a:srgbClr val="FF0000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459301"/>
            <a:ext cx="1080000" cy="900000"/>
          </a:xfrm>
          <a:prstGeom prst="down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791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3719593" y="5339166"/>
            <a:ext cx="3425125" cy="1518834"/>
          </a:xfrm>
          <a:prstGeom prst="wedgeRectCallout">
            <a:avLst>
              <a:gd name="adj1" fmla="val -81014"/>
              <a:gd name="adj2" fmla="val -1403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3 KPIs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と関連づけて</a:t>
            </a:r>
            <a:endParaRPr kumimoji="1" lang="en-US" altLang="ja-JP" sz="24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400" dirty="0" smtClean="0">
                <a:solidFill>
                  <a:srgbClr val="FF0000"/>
                </a:solidFill>
              </a:rPr>
              <a:t>説明しよう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8045" y="4052167"/>
            <a:ext cx="7887600" cy="720000"/>
          </a:xfrm>
          <a:prstGeom prst="rect">
            <a:avLst/>
          </a:prstGeom>
          <a:solidFill>
            <a:srgbClr val="FF0000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のスクリーンショットを貼る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動かしても壊れない（理想）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今回のテーマ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活用した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ミッション遂行方法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自動テスト＝心理的安全性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312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5760304" y="5064207"/>
            <a:ext cx="14400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ここ！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4876901" y="5064207"/>
            <a:ext cx="883403" cy="457417"/>
          </a:xfrm>
          <a:prstGeom prst="upArrow">
            <a:avLst/>
          </a:prstGeom>
          <a:solidFill>
            <a:srgbClr val="44C404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（補足）更なる活用例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作成済のテストを調べ、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テストの理解度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を知る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誰</a:t>
            </a:r>
            <a:r>
              <a:rPr lang="ja-JP" altLang="en-US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も気付いていないバグ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テストを作って検知・見える化し、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関係者の関心・信頼を得る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969963" lvl="1" indent="-457200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と組み合わせて障害検知の仕組みとし、開発チームの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プロセスを刺激する</a:t>
            </a:r>
            <a:endParaRPr lang="en-US" altLang="ja-JP" sz="2800" dirty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のゴール・施策の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ベースを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つくることができた</a:t>
            </a:r>
            <a:endParaRPr lang="en-US" altLang="ja-JP" sz="6000" b="1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66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次の課題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ja-JP" altLang="en-US" sz="60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関係者と</a:t>
            </a: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幅広く</a:t>
            </a:r>
            <a:r>
              <a:rPr lang="en-US" altLang="ja-JP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協力関係を作りたい</a:t>
            </a:r>
            <a:endParaRPr lang="en-US" altLang="ja-JP" sz="6000" b="1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82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何ら</a:t>
            </a: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かの（動作する）成果物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毎週作成・提示</a:t>
            </a:r>
            <a:r>
              <a:rPr lang="ja-JP" altLang="en-US" sz="4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40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535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アジャイルの要素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099"/>
            <a:ext cx="8229600" cy="4114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1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1572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テストスクリプトを活用し、</a:t>
                      </a:r>
                      <a: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プロダクトの課題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を発見・提示。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をデベロッパーへ共有。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794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r>
                        <a:rPr lang="ja-JP" altLang="en-US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。</a:t>
                      </a:r>
                      <a:endParaRPr kumimoji="1" lang="ja-JP" altLang="en-US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とデベロッパーとをつなぎ、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デベロッパーからの</a:t>
                      </a: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急増</a:t>
                      </a:r>
                      <a:r>
                        <a:rPr lang="ja-JP" altLang="en-US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し、１つ１つ対応。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”3 KPIs”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の活用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としての施策・活動は、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全てこれらの向上・改善と関連づけている。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2800" b="1" u="sng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役員・マネージャー陣（・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 （・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kern="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kern="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512763" lvl="1" indent="0" algn="ctr">
              <a:buNone/>
            </a:pP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512763" lvl="1" indent="0" algn="ctr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2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結果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anchor="t">
            <a:normAutofit fontScale="92500" lnSpcReduction="20000"/>
          </a:bodyPr>
          <a:lstStyle/>
          <a:p>
            <a:pPr algn="ctr"/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施策を支持してくれる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関係者の増加と</a:t>
            </a:r>
            <a:endParaRPr lang="en-US" altLang="ja-JP" sz="43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の認知度</a:t>
            </a:r>
            <a:r>
              <a:rPr lang="ja-JP" altLang="en-US" sz="43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43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向上</a:t>
            </a:r>
            <a:endParaRPr lang="en-US" altLang="ja-JP" sz="43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396875">
              <a:buFont typeface="Arial" charset="0"/>
              <a:buChar char="•"/>
            </a:pPr>
            <a:r>
              <a:rPr lang="en-US" altLang="ja-JP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QA</a:t>
            </a:r>
            <a:r>
              <a:rPr lang="ja-JP" altLang="en-US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・テスト自動化エンジニア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396875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デベロッパー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396875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マネージャー陣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396875">
              <a:buFont typeface="Arial" charset="0"/>
              <a:buChar char="•"/>
            </a:pP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上級</a:t>
            </a:r>
            <a:r>
              <a:rPr lang="ja-JP" altLang="en-US" sz="30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執行</a:t>
            </a:r>
            <a:r>
              <a:rPr lang="ja-JP" altLang="en-US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役員</a:t>
            </a:r>
            <a:endParaRPr lang="en-US" altLang="ja-JP" sz="30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396875">
              <a:buFont typeface="Arial" charset="0"/>
              <a:buChar char="•"/>
            </a:pPr>
            <a:r>
              <a:rPr lang="en-US" altLang="ja-JP" sz="30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16645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ビジネスに</a:t>
            </a: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インパクトのある成果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出し続けること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売上・利益といったビジネスの観点から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テスト自動化を推進できる人財を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雇用・育成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より効果的な施策・知見を発見し、</a:t>
            </a:r>
            <a: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形式知化</a:t>
            </a:r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していくこと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14379" lvl="2" indent="-457200"/>
            <a:r>
              <a:rPr lang="ja-JP" altLang="en-US" sz="2800" dirty="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パターンランゲージを想定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10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何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定期的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44C404"/>
          </a:solidFill>
          <a:ln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7F7F7F"/>
          </a:solidFill>
          <a:ln>
            <a:solidFill>
              <a:srgbClr val="2C2C2C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161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ミッション遂行のポイント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知る」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こと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6782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行動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基準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：ビジネスの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”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KPIs”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41571" lvl="6" indent="-514350">
              <a:buFont typeface="+mj-lt"/>
              <a:buAutoNum type="arabicPeriod"/>
            </a:pPr>
            <a:r>
              <a:rPr lang="ja-JP" altLang="en-US" sz="4000" b="1" dirty="0" smtClean="0">
                <a:solidFill>
                  <a:srgbClr val="44C404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b="1" dirty="0" smtClean="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11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（再掲）私のミッション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 descr="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41" y="1811498"/>
            <a:ext cx="1143000" cy="1143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008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私の回答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50000"/>
              </a:lnSpc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テスト自動化で、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のビジネスに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 algn="ctr">
              <a:lnSpc>
                <a:spcPct val="150000"/>
              </a:lnSpc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貢献する！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 descr="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21" y="3274305"/>
            <a:ext cx="1143000" cy="1143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29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</a:t>
            </a: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知識・経験を活用し</a:t>
            </a:r>
            <a:endParaRPr lang="en-US" altLang="ja-JP" sz="6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ビジネスに貢献する</a:t>
            </a:r>
            <a:endParaRPr lang="en-US" altLang="ja-JP" sz="48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6502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44C404"/>
          </a:solidFill>
          <a:ln>
            <a:solidFill>
              <a:srgbClr val="44C404"/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72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背景</a:t>
            </a:r>
            <a:endParaRPr lang="en-US" altLang="ja-JP" sz="72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kumimoji="1" lang="ja-JP" altLang="ja-JP" sz="72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B</a:t>
            </a:r>
            <a:r>
              <a:rPr kumimoji="1" lang="en-US" altLang="ja-JP" sz="7200" dirty="0" err="1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ackground</a:t>
            </a:r>
            <a:endParaRPr kumimoji="1" lang="ja-JP" altLang="en-US" sz="7200" dirty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81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私に任されたミッション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en-US" altLang="ja-JP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部隊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の立ち上げ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および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 algn="ctr">
              <a:buNone/>
            </a:pPr>
            <a:r>
              <a:rPr lang="ja-JP" altLang="en-US" sz="60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</a:t>
            </a:r>
            <a:r>
              <a:rPr lang="ja-JP" altLang="en-US" sz="60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6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5" name="図 4" descr="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41" y="1811498"/>
            <a:ext cx="1143000" cy="1143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66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S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oftware </a:t>
            </a: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ngineer in </a:t>
            </a:r>
            <a:r>
              <a:rPr lang="en-US" altLang="ja-JP" sz="4000" b="1" u="sng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T</a:t>
            </a:r>
            <a:r>
              <a:rPr lang="en-US" altLang="ja-JP" sz="4000" b="1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est</a:t>
            </a:r>
            <a:endParaRPr lang="en-US" altLang="ja-JP" sz="2800" b="1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27657"/>
            <a:ext cx="2448090" cy="3167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3075414" y="2922205"/>
            <a:ext cx="5439936" cy="3173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3" lvl="1" indent="0"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簡潔に説明すると：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テスト自動化エンジニア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テスター兼デベロッパー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69963" lvl="1" indent="-457200"/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テスト自動化の仕組みを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構築しつつ、それをもとに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プロセス改善も行う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512763" lvl="1" indent="0">
              <a:buFont typeface="Arial" panose="020B0604020202020204" pitchFamily="34" charset="0"/>
              <a:buNone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（参考）</a:t>
            </a:r>
            <a:r>
              <a:rPr lang="en-US" altLang="ja-JP" sz="2800" u="sng" dirty="0" smtClean="0">
                <a:latin typeface="ヒラギノ角ゴ ProN W6"/>
                <a:ea typeface="ヒラギノ角ゴ ProN W6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3634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新入社員が変革をリードするための環境づくり。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当時は新入社員で、知識が必要でした。</a:t>
            </a:r>
            <a:endParaRPr lang="ja-JP" altLang="en-US" sz="24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関係者間で、責務・課題認識にズレ</a:t>
            </a:r>
            <a:r>
              <a:rPr lang="ja-JP" altLang="en-US" sz="24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・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混乱があった。</a:t>
            </a:r>
            <a:endParaRPr lang="ja-JP" altLang="en-US" sz="24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遭遇した課題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7695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50695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定期的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に進捗と成果を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見せる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045" y="35949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トライアル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＆エラーで高速に学習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する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21203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indent="444500"/>
            <a:r>
              <a:rPr lang="en-US" altLang="ja-JP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　何</a:t>
            </a:r>
            <a:r>
              <a:rPr lang="ja-JP" altLang="en-US" sz="2800" dirty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を為すべきなのかを</a:t>
            </a:r>
            <a:r>
              <a:rPr lang="ja-JP" altLang="en-US" sz="2800" dirty="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見つけ出す</a:t>
            </a:r>
            <a:endParaRPr lang="ja-JP" altLang="en-US" sz="2800" dirty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 dirty="0">
              <a:solidFill>
                <a:srgbClr val="0000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何を為すべきかが分からなかった</a:t>
            </a:r>
            <a:endParaRPr lang="ja-JP" altLang="en-US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463821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幅広い</a:t>
            </a:r>
            <a:r>
              <a:rPr lang="ja-JP" altLang="en-US" sz="2800" dirty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関係者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の支持・協力が必要だった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8045" y="3163659"/>
            <a:ext cx="78876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marL="0" lvl="1"/>
            <a:r>
              <a:rPr lang="en-US" altLang="ja-JP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2.</a:t>
            </a:r>
            <a:r>
              <a:rPr lang="ja-JP" altLang="en-US" sz="28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 テスト対象システムの詳細を知らなかった</a:t>
            </a:r>
            <a:endParaRPr lang="en-US" altLang="ja-JP" sz="28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2115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2317</TotalTime>
  <Words>1520</Words>
  <Application>Microsoft Macintosh PowerPoint</Application>
  <PresentationFormat>画面に合わせる (4:3)</PresentationFormat>
  <Paragraphs>390</Paragraphs>
  <Slides>49</Slides>
  <Notes>47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49</vt:i4>
      </vt:variant>
    </vt:vector>
  </HeadingPairs>
  <TitlesOfParts>
    <vt:vector size="59" baseType="lpstr">
      <vt:lpstr>Calibri</vt:lpstr>
      <vt:lpstr>Franklin Gothic Book</vt:lpstr>
      <vt:lpstr>HGGothicE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 An Agile Way  As an SET  At LINE </vt:lpstr>
      <vt:lpstr>裏テーマ</vt:lpstr>
      <vt:lpstr>今回のテーマ</vt:lpstr>
      <vt:lpstr>伊藤　宏幸（The HIRO）</vt:lpstr>
      <vt:lpstr>PowerPoint プレゼンテーション</vt:lpstr>
      <vt:lpstr>私に任されたミッション</vt:lpstr>
      <vt:lpstr>SETとは</vt:lpstr>
      <vt:lpstr>遭遇した課題</vt:lpstr>
      <vt:lpstr>解決方針</vt:lpstr>
      <vt:lpstr>アジェンダ</vt:lpstr>
      <vt:lpstr>PowerPoint プレゼンテーション</vt:lpstr>
      <vt:lpstr>最初に注目した課題</vt:lpstr>
      <vt:lpstr>解決方針</vt:lpstr>
      <vt:lpstr>判断基準：ビジネスの”3 KPIs”</vt:lpstr>
      <vt:lpstr>アジャイルの要素</vt:lpstr>
      <vt:lpstr>1. 現状把握・課題発見・言語化</vt:lpstr>
      <vt:lpstr>1) テスト対象システムの解析</vt:lpstr>
      <vt:lpstr>2) 障害報告の分析</vt:lpstr>
      <vt:lpstr>3) 関係者からの情報収集</vt:lpstr>
      <vt:lpstr>2. 施策・目標案の策定</vt:lpstr>
      <vt:lpstr>まとめ</vt:lpstr>
      <vt:lpstr>3. 提案と合意形成</vt:lpstr>
      <vt:lpstr>PowerPoint プレゼンテーション</vt:lpstr>
      <vt:lpstr>次の課題</vt:lpstr>
      <vt:lpstr>解決方針</vt:lpstr>
      <vt:lpstr>アジャイルの要素</vt:lpstr>
      <vt:lpstr>1. プロダクトを動かして知る</vt:lpstr>
      <vt:lpstr>2. 動かすことは簡単</vt:lpstr>
      <vt:lpstr>3. 動かしても壊れない（理想）</vt:lpstr>
      <vt:lpstr>自動テスト＝心理的安全性</vt:lpstr>
      <vt:lpstr>（補足）更なる活用例</vt:lpstr>
      <vt:lpstr>結果</vt:lpstr>
      <vt:lpstr>PowerPoint プレゼンテーション</vt:lpstr>
      <vt:lpstr>次の課題</vt:lpstr>
      <vt:lpstr>解決方針</vt:lpstr>
      <vt:lpstr>アジャイルの要素</vt:lpstr>
      <vt:lpstr>実施した施策 (1)</vt:lpstr>
      <vt:lpstr>実施した施策 (2)</vt:lpstr>
      <vt:lpstr>ビジネスの”3 KPIs”の活用</vt:lpstr>
      <vt:lpstr>インパクトを与える</vt:lpstr>
      <vt:lpstr>結果</vt:lpstr>
      <vt:lpstr>PowerPoint プレゼンテーション</vt:lpstr>
      <vt:lpstr>PowerPoint プレゼンテーション</vt:lpstr>
      <vt:lpstr>PowerPoint プレゼンテーション</vt:lpstr>
      <vt:lpstr>ミッション遂行のポイント</vt:lpstr>
      <vt:lpstr>行動基準：ビジネスの”3 KPIs”</vt:lpstr>
      <vt:lpstr>（再掲）私のミッション</vt:lpstr>
      <vt:lpstr>私の回答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3773</cp:revision>
  <dcterms:created xsi:type="dcterms:W3CDTF">2016-11-21T06:16:44Z</dcterms:created>
  <dcterms:modified xsi:type="dcterms:W3CDTF">2018-02-07T01:41:31Z</dcterms:modified>
</cp:coreProperties>
</file>